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1" r:id="rId14"/>
    <p:sldId id="272" r:id="rId15"/>
    <p:sldId id="273" r:id="rId16"/>
    <p:sldId id="276" r:id="rId17"/>
    <p:sldId id="277" r:id="rId18"/>
    <p:sldId id="278" r:id="rId19"/>
    <p:sldId id="275" r:id="rId20"/>
    <p:sldId id="274"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9176C7-4D4B-4662-A1A5-3DC731BFADDD}" type="datetimeFigureOut">
              <a:rPr lang="en-US"/>
              <a:pPr>
                <a:defRPr/>
              </a:pPr>
              <a:t>6/30/2017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E88E9E-BD0A-42D5-9670-62E370D5536B}" type="slidenum">
              <a:rPr lang="en-US" altLang="en-US"/>
              <a:pPr/>
              <a:t>‹#›</a:t>
            </a:fld>
            <a:endParaRPr lang="en-US" altLang="en-US"/>
          </a:p>
        </p:txBody>
      </p:sp>
    </p:spTree>
    <p:extLst>
      <p:ext uri="{BB962C8B-B14F-4D97-AF65-F5344CB8AC3E}">
        <p14:creationId xmlns:p14="http://schemas.microsoft.com/office/powerpoint/2010/main" val="312917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F41BCF-AF79-4FDF-8CA8-294EFD7F7B75}" type="datetimeFigureOut">
              <a:rPr lang="en-US"/>
              <a:pPr>
                <a:defRPr/>
              </a:pPr>
              <a:t>6/30/2017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B045D6-2C08-4774-A012-3F68AC90273F}" type="slidenum">
              <a:rPr lang="en-US" altLang="en-US"/>
              <a:pPr/>
              <a:t>‹#›</a:t>
            </a:fld>
            <a:endParaRPr lang="en-US" altLang="en-US"/>
          </a:p>
        </p:txBody>
      </p:sp>
    </p:spTree>
    <p:extLst>
      <p:ext uri="{BB962C8B-B14F-4D97-AF65-F5344CB8AC3E}">
        <p14:creationId xmlns:p14="http://schemas.microsoft.com/office/powerpoint/2010/main" val="35860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B4DB04-D0F1-46A8-A0EF-E61BF511399B}" type="datetimeFigureOut">
              <a:rPr lang="en-US"/>
              <a:pPr>
                <a:defRPr/>
              </a:pPr>
              <a:t>6/30/2017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C39D31-424F-4EA7-9D08-C589534033EB}" type="slidenum">
              <a:rPr lang="en-US" altLang="en-US"/>
              <a:pPr/>
              <a:t>‹#›</a:t>
            </a:fld>
            <a:endParaRPr lang="en-US" altLang="en-US"/>
          </a:p>
        </p:txBody>
      </p:sp>
    </p:spTree>
    <p:extLst>
      <p:ext uri="{BB962C8B-B14F-4D97-AF65-F5344CB8AC3E}">
        <p14:creationId xmlns:p14="http://schemas.microsoft.com/office/powerpoint/2010/main" val="283520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6BFC15-4E6B-464E-B4C5-AC1FBF12FA40}" type="datetimeFigureOut">
              <a:rPr lang="en-US"/>
              <a:pPr>
                <a:defRPr/>
              </a:pPr>
              <a:t>6/30/2017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B0A0FF-B328-4C97-B71F-144FF269CE06}" type="slidenum">
              <a:rPr lang="en-US" altLang="en-US"/>
              <a:pPr/>
              <a:t>‹#›</a:t>
            </a:fld>
            <a:endParaRPr lang="en-US" altLang="en-US"/>
          </a:p>
        </p:txBody>
      </p:sp>
    </p:spTree>
    <p:extLst>
      <p:ext uri="{BB962C8B-B14F-4D97-AF65-F5344CB8AC3E}">
        <p14:creationId xmlns:p14="http://schemas.microsoft.com/office/powerpoint/2010/main" val="388369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0C6CD5-449F-4215-8CAD-31AD50C81363}" type="datetimeFigureOut">
              <a:rPr lang="en-US"/>
              <a:pPr>
                <a:defRPr/>
              </a:pPr>
              <a:t>6/30/2017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09FD18-93E6-4EDC-B982-8FB429A38544}" type="slidenum">
              <a:rPr lang="en-US" altLang="en-US"/>
              <a:pPr/>
              <a:t>‹#›</a:t>
            </a:fld>
            <a:endParaRPr lang="en-US" altLang="en-US"/>
          </a:p>
        </p:txBody>
      </p:sp>
    </p:spTree>
    <p:extLst>
      <p:ext uri="{BB962C8B-B14F-4D97-AF65-F5344CB8AC3E}">
        <p14:creationId xmlns:p14="http://schemas.microsoft.com/office/powerpoint/2010/main" val="28902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C02E50-A9BB-4C77-8E8B-622F8801CE33}" type="datetimeFigureOut">
              <a:rPr lang="en-US"/>
              <a:pPr>
                <a:defRPr/>
              </a:pPr>
              <a:t>6/30/2017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5482BA-C707-40DF-A632-26C83FD0FA67}" type="slidenum">
              <a:rPr lang="en-US" altLang="en-US"/>
              <a:pPr/>
              <a:t>‹#›</a:t>
            </a:fld>
            <a:endParaRPr lang="en-US" altLang="en-US"/>
          </a:p>
        </p:txBody>
      </p:sp>
    </p:spTree>
    <p:extLst>
      <p:ext uri="{BB962C8B-B14F-4D97-AF65-F5344CB8AC3E}">
        <p14:creationId xmlns:p14="http://schemas.microsoft.com/office/powerpoint/2010/main" val="275183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4C369F-DBB1-4626-9399-C46D9C302AD7}" type="datetimeFigureOut">
              <a:rPr lang="en-US"/>
              <a:pPr>
                <a:defRPr/>
              </a:pPr>
              <a:t>6/30/2017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E5AD50F-E215-466B-96EB-A6E5E37B4413}" type="slidenum">
              <a:rPr lang="en-US" altLang="en-US"/>
              <a:pPr/>
              <a:t>‹#›</a:t>
            </a:fld>
            <a:endParaRPr lang="en-US" altLang="en-US"/>
          </a:p>
        </p:txBody>
      </p:sp>
    </p:spTree>
    <p:extLst>
      <p:ext uri="{BB962C8B-B14F-4D97-AF65-F5344CB8AC3E}">
        <p14:creationId xmlns:p14="http://schemas.microsoft.com/office/powerpoint/2010/main" val="13232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199617-C8F7-40F2-A180-CA7A87395D59}" type="datetimeFigureOut">
              <a:rPr lang="en-US"/>
              <a:pPr>
                <a:defRPr/>
              </a:pPr>
              <a:t>6/30/2017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683392C-B0F2-4EB3-B5FB-A6BEE512AAFC}" type="slidenum">
              <a:rPr lang="en-US" altLang="en-US"/>
              <a:pPr/>
              <a:t>‹#›</a:t>
            </a:fld>
            <a:endParaRPr lang="en-US" altLang="en-US"/>
          </a:p>
        </p:txBody>
      </p:sp>
    </p:spTree>
    <p:extLst>
      <p:ext uri="{BB962C8B-B14F-4D97-AF65-F5344CB8AC3E}">
        <p14:creationId xmlns:p14="http://schemas.microsoft.com/office/powerpoint/2010/main" val="367572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140A18-86EE-4784-9CE0-160510906AFD}" type="datetimeFigureOut">
              <a:rPr lang="en-US"/>
              <a:pPr>
                <a:defRPr/>
              </a:pPr>
              <a:t>6/30/2017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AF2256D-1ECE-45CB-9387-993081CBD660}" type="slidenum">
              <a:rPr lang="en-US" altLang="en-US"/>
              <a:pPr/>
              <a:t>‹#›</a:t>
            </a:fld>
            <a:endParaRPr lang="en-US" altLang="en-US"/>
          </a:p>
        </p:txBody>
      </p:sp>
    </p:spTree>
    <p:extLst>
      <p:ext uri="{BB962C8B-B14F-4D97-AF65-F5344CB8AC3E}">
        <p14:creationId xmlns:p14="http://schemas.microsoft.com/office/powerpoint/2010/main" val="335156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60CAA5-3396-4E5A-86E0-3EC2CC23C7F7}" type="datetimeFigureOut">
              <a:rPr lang="en-US"/>
              <a:pPr>
                <a:defRPr/>
              </a:pPr>
              <a:t>6/30/2017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8DE2C61-44A5-4406-882B-6FF12BB78F15}" type="slidenum">
              <a:rPr lang="en-US" altLang="en-US"/>
              <a:pPr/>
              <a:t>‹#›</a:t>
            </a:fld>
            <a:endParaRPr lang="en-US" altLang="en-US"/>
          </a:p>
        </p:txBody>
      </p:sp>
    </p:spTree>
    <p:extLst>
      <p:ext uri="{BB962C8B-B14F-4D97-AF65-F5344CB8AC3E}">
        <p14:creationId xmlns:p14="http://schemas.microsoft.com/office/powerpoint/2010/main" val="402689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29A821-C1CE-40BD-8B84-5E7CF2FF63A2}" type="datetimeFigureOut">
              <a:rPr lang="en-US"/>
              <a:pPr>
                <a:defRPr/>
              </a:pPr>
              <a:t>6/30/2017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0B6604-97A3-477D-95A7-9DDAD3BBFB91}" type="slidenum">
              <a:rPr lang="en-US" altLang="en-US"/>
              <a:pPr/>
              <a:t>‹#›</a:t>
            </a:fld>
            <a:endParaRPr lang="en-US" altLang="en-US"/>
          </a:p>
        </p:txBody>
      </p:sp>
    </p:spTree>
    <p:extLst>
      <p:ext uri="{BB962C8B-B14F-4D97-AF65-F5344CB8AC3E}">
        <p14:creationId xmlns:p14="http://schemas.microsoft.com/office/powerpoint/2010/main" val="394440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E03788-B50A-4B67-B9AF-9ECF27E39976}" type="datetimeFigureOut">
              <a:rPr lang="en-US"/>
              <a:pPr>
                <a:defRPr/>
              </a:pPr>
              <a:t>6/30/2017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3AF0958-E16F-4508-869B-95DD8FCF581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facebook.com/HQArmyMARS" TargetMode="External"/><Relationship Id="rId3" Type="http://schemas.openxmlformats.org/officeDocument/2006/relationships/image" Target="../media/image19.jpeg"/><Relationship Id="rId7" Type="http://schemas.openxmlformats.org/officeDocument/2006/relationships/hyperlink" Target="http://www.usarmymars.org/"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hyperlink" Target="blockedhttp://www.netcom.army.mil/ma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
          <p:cNvSpPr>
            <a:spLocks noGrp="1"/>
          </p:cNvSpPr>
          <p:nvPr>
            <p:ph type="subTitle" idx="1"/>
          </p:nvPr>
        </p:nvSpPr>
        <p:spPr>
          <a:xfrm>
            <a:off x="1330325" y="5435600"/>
            <a:ext cx="9144000" cy="990600"/>
          </a:xfrm>
        </p:spPr>
        <p:txBody>
          <a:bodyPr/>
          <a:lstStyle/>
          <a:p>
            <a:pPr eaLnBrk="1" hangingPunct="1"/>
            <a:r>
              <a:rPr lang="en-US" altLang="en-US" sz="2800" smtClean="0">
                <a:latin typeface="Consolas" panose="020B0609020204030204" pitchFamily="49" charset="0"/>
              </a:rPr>
              <a:t>Field Expedient Multi-Band HF Antennas</a:t>
            </a:r>
          </a:p>
          <a:p>
            <a:pPr eaLnBrk="1" hangingPunct="1"/>
            <a:r>
              <a:rPr lang="en-US" altLang="en-US" sz="1600" smtClean="0">
                <a:latin typeface="Consolas" panose="020B0609020204030204" pitchFamily="49" charset="0"/>
              </a:rPr>
              <a:t>Daniel V. Wolff, Jr., US Army MARS</a:t>
            </a:r>
          </a:p>
        </p:txBody>
      </p:sp>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604838"/>
            <a:ext cx="441325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extLst>
      <p:ext uri="{BB962C8B-B14F-4D97-AF65-F5344CB8AC3E}">
        <p14:creationId xmlns:p14="http://schemas.microsoft.com/office/powerpoint/2010/main" val="2473926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extLst>
      <p:ext uri="{BB962C8B-B14F-4D97-AF65-F5344CB8AC3E}">
        <p14:creationId xmlns:p14="http://schemas.microsoft.com/office/powerpoint/2010/main" val="1044319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extLst>
      <p:ext uri="{BB962C8B-B14F-4D97-AF65-F5344CB8AC3E}">
        <p14:creationId xmlns:p14="http://schemas.microsoft.com/office/powerpoint/2010/main" val="1819618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25863"/>
            <a:ext cx="48514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97225"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7225" y="3505200"/>
            <a:ext cx="46863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97225" y="-6350"/>
            <a:ext cx="496411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4613" y="3505200"/>
            <a:ext cx="4497387"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8"/>
          <p:cNvSpPr txBox="1">
            <a:spLocks noChangeArrowheads="1"/>
          </p:cNvSpPr>
          <p:nvPr/>
        </p:nvSpPr>
        <p:spPr bwMode="auto">
          <a:xfrm>
            <a:off x="8161338" y="-6350"/>
            <a:ext cx="403066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u="sng"/>
              <a:t>CONTACT US</a:t>
            </a:r>
            <a:r>
              <a:rPr lang="en-US" altLang="en-US"/>
              <a:t>:</a:t>
            </a:r>
          </a:p>
          <a:p>
            <a:endParaRPr lang="en-US" altLang="en-US"/>
          </a:p>
          <a:p>
            <a:r>
              <a:rPr lang="en-US" altLang="en-US" sz="1400"/>
              <a:t>TOLL FREE: +1 (800) 633-1128</a:t>
            </a:r>
          </a:p>
          <a:p>
            <a:r>
              <a:rPr lang="en-US" altLang="en-US" sz="1400"/>
              <a:t>OFFICE: +1 (520) 538-7933</a:t>
            </a:r>
          </a:p>
          <a:p>
            <a:r>
              <a:rPr lang="en-US" altLang="en-US" sz="1400"/>
              <a:t>DSN: (312) 870-7933</a:t>
            </a:r>
          </a:p>
          <a:p>
            <a:r>
              <a:rPr lang="en-US" altLang="en-US" sz="1400"/>
              <a:t>US Army NETCOM/MARS</a:t>
            </a:r>
          </a:p>
          <a:p>
            <a:endParaRPr lang="en-US" altLang="en-US" sz="1400"/>
          </a:p>
          <a:p>
            <a:r>
              <a:rPr lang="en-US" altLang="en-US" sz="1400"/>
              <a:t>HQ, Army MARS Public Portal: </a:t>
            </a:r>
          </a:p>
          <a:p>
            <a:r>
              <a:rPr lang="en-US" altLang="en-US" sz="1400"/>
              <a:t>     </a:t>
            </a:r>
            <a:r>
              <a:rPr lang="en-US" altLang="en-US" sz="1400" u="sng">
                <a:hlinkClick r:id="rId7"/>
              </a:rPr>
              <a:t>http://www.usarmymars.org/</a:t>
            </a:r>
            <a:r>
              <a:rPr lang="en-US" altLang="en-US" sz="1400"/>
              <a:t> </a:t>
            </a:r>
          </a:p>
          <a:p>
            <a:endParaRPr lang="en-US" altLang="en-US" sz="1400"/>
          </a:p>
          <a:p>
            <a:r>
              <a:rPr lang="en-US" altLang="en-US" sz="1400"/>
              <a:t>Army MARS on Facebook: </a:t>
            </a:r>
          </a:p>
          <a:p>
            <a:r>
              <a:rPr lang="en-US" altLang="en-US" sz="1400"/>
              <a:t>     </a:t>
            </a:r>
            <a:r>
              <a:rPr lang="en-US" altLang="en-US" sz="1400" u="sng">
                <a:hlinkClick r:id="rId8"/>
              </a:rPr>
              <a:t>https://www.facebook.com/HQArmyMARS</a:t>
            </a:r>
            <a:r>
              <a:rPr lang="en-US" altLang="en-US" sz="1400"/>
              <a:t> </a:t>
            </a:r>
          </a:p>
          <a:p>
            <a:endParaRPr lang="en-US" altLang="en-US" sz="1400"/>
          </a:p>
          <a:p>
            <a:r>
              <a:rPr lang="en-US" altLang="en-US" sz="1400"/>
              <a:t>HQ, Army MARS Military Portal: </a:t>
            </a:r>
          </a:p>
          <a:p>
            <a:r>
              <a:rPr lang="en-US" altLang="en-US" sz="1400"/>
              <a:t>     </a:t>
            </a:r>
            <a:r>
              <a:rPr lang="en-US" altLang="en-US" sz="1400" u="sng">
                <a:hlinkClick r:id="rId9"/>
              </a:rPr>
              <a:t>http://www.netcom.army.mil/mars</a:t>
            </a:r>
            <a:r>
              <a:rPr lang="en-US" altLang="en-US" sz="1400"/>
              <a:t> </a:t>
            </a:r>
          </a:p>
          <a:p>
            <a:endParaRPr lang="en-US" altLang="en-US"/>
          </a:p>
        </p:txBody>
      </p:sp>
      <p:sp>
        <p:nvSpPr>
          <p:cNvPr id="31751" name="TextBox 1"/>
          <p:cNvSpPr txBox="1">
            <a:spLocks noChangeArrowheads="1"/>
          </p:cNvSpPr>
          <p:nvPr/>
        </p:nvSpPr>
        <p:spPr bwMode="auto">
          <a:xfrm>
            <a:off x="3773488" y="3505200"/>
            <a:ext cx="3824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a:t>
            </a:r>
            <a:r>
              <a:rPr lang="en-US" altLang="en-US" b="1" i="1"/>
              <a:t>Proud, Professional, and Ready</a:t>
            </a:r>
            <a:r>
              <a:rPr lang="en-US" altLang="en-US"/>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algn="ctr" eaLnBrk="1" hangingPunct="1"/>
            <a:r>
              <a:rPr lang="en-US" altLang="en-US" smtClean="0"/>
              <a:t>Preface</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This is a collection of some of the more popular, classic multi-band HF antenna types that have been used in some form or similar configuration since the early days of radio. There are many more variations on the antenna themes presented here.  So, I encourage you to do more research on each type.  There are generations of experts to guide you and feed your thirst for knowledge.</a:t>
            </a:r>
          </a:p>
          <a:p>
            <a:pPr eaLnBrk="1" fontAlgn="auto" hangingPunct="1">
              <a:spcAft>
                <a:spcPts val="0"/>
              </a:spcAft>
              <a:defRPr/>
            </a:pPr>
            <a:r>
              <a:rPr lang="en-US" dirty="0" smtClean="0"/>
              <a:t>These antennas are relatively easily employed and in most cases, deployable using a minimal amount of material or equipment to achieve an efficient radiating antenna.  Thus, these antennas are well suited for field and portable use.  The material to build these antennas can be obtained through commercial vendors or the military supply system.  Likewise, commercial or military versions and variations of these are also available.</a:t>
            </a:r>
          </a:p>
          <a:p>
            <a:pPr eaLnBrk="1" fontAlgn="auto" hangingPunct="1">
              <a:spcAft>
                <a:spcPts val="0"/>
              </a:spcAft>
              <a:defRPr/>
            </a:pPr>
            <a:r>
              <a:rPr lang="en-US" dirty="0" smtClean="0"/>
              <a:t>I’ve used each of these antenna types with tremendous success throughout my career in the military (USAF and Air National Guard), my membership in MARS, and also as an Amateur Radio operator.   They also represent some of my personal favorites.  Try each antenna type and enjoy the wonder of radio.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008529"/>
            <a:ext cx="6857999" cy="887505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Words>
  <Application>Microsoft Office PowerPoint</Application>
  <PresentationFormat>Widescreen</PresentationFormat>
  <Paragraphs>22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 Light</vt:lpstr>
      <vt:lpstr>Calibri</vt:lpstr>
      <vt:lpstr>Consolas</vt:lpstr>
      <vt:lpstr>Office Theme</vt:lpstr>
      <vt:lpstr>PowerPoint Presentation</vt:lpstr>
      <vt:lpstr>Preface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MARS &amp; Amateur Radio</Company>
  <LinksUpToDate>false</LinksUpToDate>
  <SharedDoc>false</SharedDoc>
  <HyperlinkBase>http://www.usarmymars.org/</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Field Expedient Multi-Band HF Antennas</dc:subject>
  <dc:creator>Daniel V. Wolff Jr. (US Army MARS)</dc:creator>
  <cp:keywords>Antennas, HF, MARS, Amateur Radio</cp:keywords>
  <cp:lastModifiedBy>Wolff</cp:lastModifiedBy>
  <cp:revision>31</cp:revision>
  <dcterms:created xsi:type="dcterms:W3CDTF">2017-05-28T09:13:58Z</dcterms:created>
  <dcterms:modified xsi:type="dcterms:W3CDTF">2017-06-30T20:00:43Z</dcterms:modified>
  <cp:category>Antennas</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